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elegraf Bold" charset="1" panose="00000800000000000000"/>
      <p:regular r:id="rId16"/>
    </p:embeddedFont>
    <p:embeddedFont>
      <p:font typeface="Telegraf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90296" y="2957228"/>
            <a:ext cx="1960747" cy="1960747"/>
          </a:xfrm>
          <a:custGeom>
            <a:avLst/>
            <a:gdLst/>
            <a:ahLst/>
            <a:cxnLst/>
            <a:rect r="r" b="b" t="t" l="l"/>
            <a:pathLst>
              <a:path h="1960747" w="1960747">
                <a:moveTo>
                  <a:pt x="0" y="0"/>
                </a:moveTo>
                <a:lnTo>
                  <a:pt x="1960747" y="0"/>
                </a:lnTo>
                <a:lnTo>
                  <a:pt x="1960747" y="1960747"/>
                </a:lnTo>
                <a:lnTo>
                  <a:pt x="0" y="196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16334" y="2625802"/>
            <a:ext cx="10518155" cy="1051811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4509" t="0" r="-643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402037" y="3411483"/>
            <a:ext cx="8946750" cy="89467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78357" y="3145288"/>
            <a:ext cx="1584626" cy="158462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DFB3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895039" y="1442645"/>
            <a:ext cx="1960747" cy="1960747"/>
          </a:xfrm>
          <a:custGeom>
            <a:avLst/>
            <a:gdLst/>
            <a:ahLst/>
            <a:cxnLst/>
            <a:rect r="r" b="b" t="t" l="l"/>
            <a:pathLst>
              <a:path h="1960747" w="1960747">
                <a:moveTo>
                  <a:pt x="0" y="0"/>
                </a:moveTo>
                <a:lnTo>
                  <a:pt x="1960746" y="0"/>
                </a:lnTo>
                <a:lnTo>
                  <a:pt x="1960746" y="1960746"/>
                </a:lnTo>
                <a:lnTo>
                  <a:pt x="0" y="196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083099" y="1630705"/>
            <a:ext cx="1584626" cy="158462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DFB3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487975" y="6904485"/>
            <a:ext cx="1960747" cy="1960747"/>
          </a:xfrm>
          <a:custGeom>
            <a:avLst/>
            <a:gdLst/>
            <a:ahLst/>
            <a:cxnLst/>
            <a:rect r="r" b="b" t="t" l="l"/>
            <a:pathLst>
              <a:path h="1960747" w="1960747">
                <a:moveTo>
                  <a:pt x="0" y="0"/>
                </a:moveTo>
                <a:lnTo>
                  <a:pt x="1960746" y="0"/>
                </a:lnTo>
                <a:lnTo>
                  <a:pt x="1960746" y="1960747"/>
                </a:lnTo>
                <a:lnTo>
                  <a:pt x="0" y="196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676035" y="7092545"/>
            <a:ext cx="1584626" cy="158462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DFB3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075327" y="7562581"/>
            <a:ext cx="786042" cy="644554"/>
          </a:xfrm>
          <a:custGeom>
            <a:avLst/>
            <a:gdLst/>
            <a:ahLst/>
            <a:cxnLst/>
            <a:rect r="r" b="b" t="t" l="l"/>
            <a:pathLst>
              <a:path h="644554" w="786042">
                <a:moveTo>
                  <a:pt x="0" y="0"/>
                </a:moveTo>
                <a:lnTo>
                  <a:pt x="786042" y="0"/>
                </a:lnTo>
                <a:lnTo>
                  <a:pt x="786042" y="644555"/>
                </a:lnTo>
                <a:lnTo>
                  <a:pt x="0" y="644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74264" y="3542561"/>
            <a:ext cx="792811" cy="790082"/>
          </a:xfrm>
          <a:custGeom>
            <a:avLst/>
            <a:gdLst/>
            <a:ahLst/>
            <a:cxnLst/>
            <a:rect r="r" b="b" t="t" l="l"/>
            <a:pathLst>
              <a:path h="790082" w="792811">
                <a:moveTo>
                  <a:pt x="0" y="0"/>
                </a:moveTo>
                <a:lnTo>
                  <a:pt x="792811" y="0"/>
                </a:lnTo>
                <a:lnTo>
                  <a:pt x="792811" y="790081"/>
                </a:lnTo>
                <a:lnTo>
                  <a:pt x="0" y="790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423184" y="1924105"/>
            <a:ext cx="997825" cy="997825"/>
          </a:xfrm>
          <a:custGeom>
            <a:avLst/>
            <a:gdLst/>
            <a:ahLst/>
            <a:cxnLst/>
            <a:rect r="r" b="b" t="t" l="l"/>
            <a:pathLst>
              <a:path h="997825" w="997825">
                <a:moveTo>
                  <a:pt x="0" y="0"/>
                </a:moveTo>
                <a:lnTo>
                  <a:pt x="997825" y="0"/>
                </a:lnTo>
                <a:lnTo>
                  <a:pt x="997825" y="997826"/>
                </a:lnTo>
                <a:lnTo>
                  <a:pt x="0" y="997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530610" y="539119"/>
            <a:ext cx="996180" cy="1637362"/>
            <a:chOff x="0" y="0"/>
            <a:chExt cx="1328240" cy="2183150"/>
          </a:xfrm>
        </p:grpSpPr>
        <p:grpSp>
          <p:nvGrpSpPr>
            <p:cNvPr name="Group 29" id="29"/>
            <p:cNvGrpSpPr/>
            <p:nvPr/>
          </p:nvGrpSpPr>
          <p:grpSpPr>
            <a:xfrm rot="1471508">
              <a:off x="264669" y="37743"/>
              <a:ext cx="481785" cy="1379948"/>
              <a:chOff x="0" y="0"/>
              <a:chExt cx="106268" cy="30437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06268" cy="304376"/>
              </a:xfrm>
              <a:custGeom>
                <a:avLst/>
                <a:gdLst/>
                <a:ahLst/>
                <a:cxnLst/>
                <a:rect r="r" b="b" t="t" l="l"/>
                <a:pathLst>
                  <a:path h="304376" w="106268">
                    <a:moveTo>
                      <a:pt x="0" y="0"/>
                    </a:moveTo>
                    <a:lnTo>
                      <a:pt x="106268" y="0"/>
                    </a:lnTo>
                    <a:lnTo>
                      <a:pt x="106268" y="304376"/>
                    </a:lnTo>
                    <a:lnTo>
                      <a:pt x="0" y="304376"/>
                    </a:lnTo>
                    <a:close/>
                  </a:path>
                </a:pathLst>
              </a:custGeom>
              <a:solidFill>
                <a:srgbClr val="05DFB3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19050"/>
                <a:ext cx="106268" cy="323426"/>
              </a:xfrm>
              <a:prstGeom prst="rect">
                <a:avLst/>
              </a:prstGeom>
            </p:spPr>
            <p:txBody>
              <a:bodyPr anchor="ctr" rtlCol="false" tIns="35873" lIns="35873" bIns="35873" rIns="35873"/>
              <a:lstStyle/>
              <a:p>
                <a:pPr algn="ctr">
                  <a:lnSpc>
                    <a:spcPts val="138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1471508">
              <a:off x="581785" y="765459"/>
              <a:ext cx="481785" cy="1379948"/>
              <a:chOff x="0" y="0"/>
              <a:chExt cx="106268" cy="30437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6268" cy="304376"/>
              </a:xfrm>
              <a:custGeom>
                <a:avLst/>
                <a:gdLst/>
                <a:ahLst/>
                <a:cxnLst/>
                <a:rect r="r" b="b" t="t" l="l"/>
                <a:pathLst>
                  <a:path h="304376" w="106268">
                    <a:moveTo>
                      <a:pt x="0" y="0"/>
                    </a:moveTo>
                    <a:lnTo>
                      <a:pt x="106268" y="0"/>
                    </a:lnTo>
                    <a:lnTo>
                      <a:pt x="106268" y="304376"/>
                    </a:lnTo>
                    <a:lnTo>
                      <a:pt x="0" y="304376"/>
                    </a:lnTo>
                    <a:close/>
                  </a:path>
                </a:pathLst>
              </a:custGeom>
              <a:solidFill>
                <a:srgbClr val="05DFB3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106268" cy="323426"/>
              </a:xfrm>
              <a:prstGeom prst="rect">
                <a:avLst/>
              </a:prstGeom>
            </p:spPr>
            <p:txBody>
              <a:bodyPr anchor="ctr" rtlCol="false" tIns="35873" lIns="35873" bIns="35873" rIns="35873"/>
              <a:lstStyle/>
              <a:p>
                <a:pPr algn="ctr">
                  <a:lnSpc>
                    <a:spcPts val="1384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1526790" y="660581"/>
            <a:ext cx="4840836" cy="1394439"/>
          </a:xfrm>
          <a:custGeom>
            <a:avLst/>
            <a:gdLst/>
            <a:ahLst/>
            <a:cxnLst/>
            <a:rect r="r" b="b" t="t" l="l"/>
            <a:pathLst>
              <a:path h="1394439" w="4840836">
                <a:moveTo>
                  <a:pt x="0" y="0"/>
                </a:moveTo>
                <a:lnTo>
                  <a:pt x="4840836" y="0"/>
                </a:lnTo>
                <a:lnTo>
                  <a:pt x="4840836" y="1394439"/>
                </a:lnTo>
                <a:lnTo>
                  <a:pt x="0" y="13944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22405" r="0" b="-124747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855785" y="508981"/>
            <a:ext cx="1895199" cy="848820"/>
          </a:xfrm>
          <a:custGeom>
            <a:avLst/>
            <a:gdLst/>
            <a:ahLst/>
            <a:cxnLst/>
            <a:rect r="r" b="b" t="t" l="l"/>
            <a:pathLst>
              <a:path h="848820" w="1895199">
                <a:moveTo>
                  <a:pt x="0" y="0"/>
                </a:moveTo>
                <a:lnTo>
                  <a:pt x="1895199" y="0"/>
                </a:lnTo>
                <a:lnTo>
                  <a:pt x="1895199" y="848819"/>
                </a:lnTo>
                <a:lnTo>
                  <a:pt x="0" y="848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2987" t="-39483" r="-24981" b="-33164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714562" y="6532156"/>
            <a:ext cx="1934127" cy="81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1"/>
              </a:lnSpc>
              <a:spcBef>
                <a:spcPct val="0"/>
              </a:spcBef>
            </a:pPr>
            <a:r>
              <a:rPr lang="en-US" sz="4451">
                <a:solidFill>
                  <a:srgbClr val="05DFB3"/>
                </a:solidFill>
                <a:latin typeface="Telegraf Bold"/>
              </a:rPr>
              <a:t>2024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30610" y="3470066"/>
            <a:ext cx="8587634" cy="161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3"/>
              </a:lnSpc>
            </a:pPr>
            <a:r>
              <a:rPr lang="en-US" sz="6168">
                <a:solidFill>
                  <a:srgbClr val="000000"/>
                </a:solidFill>
                <a:latin typeface="Telegraf Bold"/>
              </a:rPr>
              <a:t>Addressing Customer Churn at Power Co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56366" y="5117102"/>
            <a:ext cx="8587634" cy="142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8"/>
              </a:lnSpc>
            </a:pPr>
            <a:r>
              <a:rPr lang="en-US" sz="5141">
                <a:solidFill>
                  <a:srgbClr val="000000"/>
                </a:solidFill>
                <a:latin typeface="Telegraf"/>
              </a:rPr>
              <a:t>Data-Driven Strategies for Retention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7065521" y="6120961"/>
            <a:ext cx="3715544" cy="0"/>
          </a:xfrm>
          <a:prstGeom prst="line">
            <a:avLst/>
          </a:prstGeom>
          <a:ln cap="flat" w="57150">
            <a:solidFill>
              <a:srgbClr val="329A8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5907001" y="4728534"/>
            <a:ext cx="847160" cy="1392427"/>
            <a:chOff x="0" y="0"/>
            <a:chExt cx="1129547" cy="1856570"/>
          </a:xfrm>
        </p:grpSpPr>
        <p:grpSp>
          <p:nvGrpSpPr>
            <p:cNvPr name="Group 10" id="10"/>
            <p:cNvGrpSpPr/>
            <p:nvPr/>
          </p:nvGrpSpPr>
          <p:grpSpPr>
            <a:xfrm rot="1471508">
              <a:off x="225077" y="32097"/>
              <a:ext cx="409715" cy="1173520"/>
              <a:chOff x="0" y="0"/>
              <a:chExt cx="106268" cy="30437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6268" cy="304376"/>
              </a:xfrm>
              <a:custGeom>
                <a:avLst/>
                <a:gdLst/>
                <a:ahLst/>
                <a:cxnLst/>
                <a:rect r="r" b="b" t="t" l="l"/>
                <a:pathLst>
                  <a:path h="304376" w="106268">
                    <a:moveTo>
                      <a:pt x="0" y="0"/>
                    </a:moveTo>
                    <a:lnTo>
                      <a:pt x="106268" y="0"/>
                    </a:lnTo>
                    <a:lnTo>
                      <a:pt x="106268" y="304376"/>
                    </a:lnTo>
                    <a:lnTo>
                      <a:pt x="0" y="304376"/>
                    </a:lnTo>
                    <a:close/>
                  </a:path>
                </a:pathLst>
              </a:custGeom>
              <a:solidFill>
                <a:srgbClr val="05DFB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06268" cy="3329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1471508">
              <a:off x="494755" y="650953"/>
              <a:ext cx="409715" cy="1173520"/>
              <a:chOff x="0" y="0"/>
              <a:chExt cx="106268" cy="30437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6268" cy="304376"/>
              </a:xfrm>
              <a:custGeom>
                <a:avLst/>
                <a:gdLst/>
                <a:ahLst/>
                <a:cxnLst/>
                <a:rect r="r" b="b" t="t" l="l"/>
                <a:pathLst>
                  <a:path h="304376" w="106268">
                    <a:moveTo>
                      <a:pt x="0" y="0"/>
                    </a:moveTo>
                    <a:lnTo>
                      <a:pt x="106268" y="0"/>
                    </a:lnTo>
                    <a:lnTo>
                      <a:pt x="106268" y="304376"/>
                    </a:lnTo>
                    <a:lnTo>
                      <a:pt x="0" y="304376"/>
                    </a:lnTo>
                    <a:close/>
                  </a:path>
                </a:pathLst>
              </a:custGeom>
              <a:solidFill>
                <a:srgbClr val="05DFB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06268" cy="3329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6754161" y="4016580"/>
            <a:ext cx="4026903" cy="2104382"/>
          </a:xfrm>
          <a:custGeom>
            <a:avLst/>
            <a:gdLst/>
            <a:ahLst/>
            <a:cxnLst/>
            <a:rect r="r" b="b" t="t" l="l"/>
            <a:pathLst>
              <a:path h="2104382" w="4026903">
                <a:moveTo>
                  <a:pt x="0" y="0"/>
                </a:moveTo>
                <a:lnTo>
                  <a:pt x="4026903" y="0"/>
                </a:lnTo>
                <a:lnTo>
                  <a:pt x="4026903" y="2104381"/>
                </a:lnTo>
                <a:lnTo>
                  <a:pt x="0" y="2104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9508" y="-2356434"/>
            <a:ext cx="7114970" cy="16340118"/>
            <a:chOff x="0" y="0"/>
            <a:chExt cx="9486626" cy="21786824"/>
          </a:xfrm>
        </p:grpSpPr>
        <p:grpSp>
          <p:nvGrpSpPr>
            <p:cNvPr name="Group 3" id="3"/>
            <p:cNvGrpSpPr/>
            <p:nvPr/>
          </p:nvGrpSpPr>
          <p:grpSpPr>
            <a:xfrm rot="1471508">
              <a:off x="3098265" y="-103654"/>
              <a:ext cx="2881324" cy="15554324"/>
              <a:chOff x="0" y="0"/>
              <a:chExt cx="597206" cy="322391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97206" cy="3223913"/>
              </a:xfrm>
              <a:custGeom>
                <a:avLst/>
                <a:gdLst/>
                <a:ahLst/>
                <a:cxnLst/>
                <a:rect r="r" b="b" t="t" l="l"/>
                <a:pathLst>
                  <a:path h="3223913" w="597206">
                    <a:moveTo>
                      <a:pt x="0" y="0"/>
                    </a:moveTo>
                    <a:lnTo>
                      <a:pt x="597206" y="0"/>
                    </a:lnTo>
                    <a:lnTo>
                      <a:pt x="597206" y="3223913"/>
                    </a:lnTo>
                    <a:lnTo>
                      <a:pt x="0" y="3223913"/>
                    </a:lnTo>
                    <a:close/>
                  </a:path>
                </a:pathLst>
              </a:custGeom>
              <a:solidFill>
                <a:srgbClr val="D5DADA">
                  <a:alpha val="23922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597206" cy="3242963"/>
              </a:xfrm>
              <a:prstGeom prst="rect">
                <a:avLst/>
              </a:prstGeom>
            </p:spPr>
            <p:txBody>
              <a:bodyPr anchor="ctr" rtlCol="false" tIns="35873" lIns="35873" bIns="35873" rIns="35873"/>
              <a:lstStyle/>
              <a:p>
                <a:pPr algn="ctr">
                  <a:lnSpc>
                    <a:spcPts val="138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1471508">
              <a:off x="3632328" y="6912593"/>
              <a:ext cx="2881324" cy="14950653"/>
              <a:chOff x="0" y="0"/>
              <a:chExt cx="597206" cy="309879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97206" cy="3098791"/>
              </a:xfrm>
              <a:custGeom>
                <a:avLst/>
                <a:gdLst/>
                <a:ahLst/>
                <a:cxnLst/>
                <a:rect r="r" b="b" t="t" l="l"/>
                <a:pathLst>
                  <a:path h="3098791" w="597206">
                    <a:moveTo>
                      <a:pt x="0" y="0"/>
                    </a:moveTo>
                    <a:lnTo>
                      <a:pt x="597206" y="0"/>
                    </a:lnTo>
                    <a:lnTo>
                      <a:pt x="597206" y="3098791"/>
                    </a:lnTo>
                    <a:lnTo>
                      <a:pt x="0" y="3098791"/>
                    </a:lnTo>
                    <a:close/>
                  </a:path>
                </a:pathLst>
              </a:custGeom>
              <a:solidFill>
                <a:srgbClr val="D5DADA">
                  <a:alpha val="2392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597206" cy="3117842"/>
              </a:xfrm>
              <a:prstGeom prst="rect">
                <a:avLst/>
              </a:prstGeom>
            </p:spPr>
            <p:txBody>
              <a:bodyPr anchor="ctr" rtlCol="false" tIns="35873" lIns="35873" bIns="35873" rIns="35873"/>
              <a:lstStyle/>
              <a:p>
                <a:pPr algn="ctr">
                  <a:lnSpc>
                    <a:spcPts val="1384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015140" y="5027944"/>
            <a:ext cx="10518155" cy="1051811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t="0" r="-2547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800842" y="5813625"/>
            <a:ext cx="8946750" cy="89467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8084" y="948948"/>
            <a:ext cx="9941176" cy="1734271"/>
            <a:chOff x="0" y="0"/>
            <a:chExt cx="1520016" cy="2651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20016" cy="265172"/>
            </a:xfrm>
            <a:custGeom>
              <a:avLst/>
              <a:gdLst/>
              <a:ahLst/>
              <a:cxnLst/>
              <a:rect r="r" b="b" t="t" l="l"/>
              <a:pathLst>
                <a:path h="265172" w="1520016">
                  <a:moveTo>
                    <a:pt x="13239" y="0"/>
                  </a:moveTo>
                  <a:lnTo>
                    <a:pt x="1506777" y="0"/>
                  </a:lnTo>
                  <a:cubicBezTo>
                    <a:pt x="1510289" y="0"/>
                    <a:pt x="1513656" y="1395"/>
                    <a:pt x="1516139" y="3878"/>
                  </a:cubicBezTo>
                  <a:cubicBezTo>
                    <a:pt x="1518622" y="6360"/>
                    <a:pt x="1520016" y="9728"/>
                    <a:pt x="1520016" y="13239"/>
                  </a:cubicBezTo>
                  <a:lnTo>
                    <a:pt x="1520016" y="251933"/>
                  </a:lnTo>
                  <a:cubicBezTo>
                    <a:pt x="1520016" y="255444"/>
                    <a:pt x="1518622" y="258811"/>
                    <a:pt x="1516139" y="261294"/>
                  </a:cubicBezTo>
                  <a:cubicBezTo>
                    <a:pt x="1513656" y="263777"/>
                    <a:pt x="1510289" y="265172"/>
                    <a:pt x="1506777" y="265172"/>
                  </a:cubicBezTo>
                  <a:lnTo>
                    <a:pt x="13239" y="265172"/>
                  </a:lnTo>
                  <a:cubicBezTo>
                    <a:pt x="9728" y="265172"/>
                    <a:pt x="6360" y="263777"/>
                    <a:pt x="3878" y="261294"/>
                  </a:cubicBezTo>
                  <a:cubicBezTo>
                    <a:pt x="1395" y="258811"/>
                    <a:pt x="0" y="255444"/>
                    <a:pt x="0" y="251933"/>
                  </a:cubicBezTo>
                  <a:lnTo>
                    <a:pt x="0" y="13239"/>
                  </a:lnTo>
                  <a:cubicBezTo>
                    <a:pt x="0" y="9728"/>
                    <a:pt x="1395" y="6360"/>
                    <a:pt x="3878" y="3878"/>
                  </a:cubicBezTo>
                  <a:cubicBezTo>
                    <a:pt x="6360" y="1395"/>
                    <a:pt x="9728" y="0"/>
                    <a:pt x="13239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520016" cy="29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529336" y="1325298"/>
            <a:ext cx="8819924" cy="198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2"/>
              </a:lnSpc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Situation &amp; Background</a:t>
            </a:r>
          </a:p>
          <a:p>
            <a:pPr algn="l">
              <a:lnSpc>
                <a:spcPts val="7782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02737" y="852784"/>
            <a:ext cx="1926599" cy="1926599"/>
          </a:xfrm>
          <a:custGeom>
            <a:avLst/>
            <a:gdLst/>
            <a:ahLst/>
            <a:cxnLst/>
            <a:rect r="r" b="b" t="t" l="l"/>
            <a:pathLst>
              <a:path h="1926599" w="1926599">
                <a:moveTo>
                  <a:pt x="0" y="0"/>
                </a:moveTo>
                <a:lnTo>
                  <a:pt x="1926599" y="0"/>
                </a:lnTo>
                <a:lnTo>
                  <a:pt x="1926599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87522" y="1037569"/>
            <a:ext cx="1557029" cy="155702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92795" y="1004631"/>
            <a:ext cx="1346483" cy="139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378309"/>
            <a:ext cx="11252857" cy="44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3576" indent="-391788" lvl="1">
              <a:lnSpc>
                <a:spcPts val="5081"/>
              </a:lnSpc>
              <a:spcBef>
                <a:spcPct val="0"/>
              </a:spcBef>
              <a:buFont typeface="Arial"/>
              <a:buChar char="•"/>
            </a:pPr>
            <a:r>
              <a:rPr lang="en-US" sz="3629">
                <a:solidFill>
                  <a:srgbClr val="000000"/>
                </a:solidFill>
                <a:latin typeface="Telegraf Bold"/>
              </a:rPr>
              <a:t>Situati</a:t>
            </a:r>
            <a:r>
              <a:rPr lang="en-US" sz="3629">
                <a:solidFill>
                  <a:srgbClr val="000000"/>
                </a:solidFill>
                <a:latin typeface="Telegraf Bold"/>
              </a:rPr>
              <a:t>on</a:t>
            </a:r>
            <a:r>
              <a:rPr lang="en-US" sz="3629">
                <a:solidFill>
                  <a:srgbClr val="000000"/>
                </a:solidFill>
                <a:latin typeface="Telegraf"/>
              </a:rPr>
              <a:t>: High customer churn rate at Power Co, impacting revenue and customer retention.</a:t>
            </a:r>
          </a:p>
          <a:p>
            <a:pPr algn="l">
              <a:lnSpc>
                <a:spcPts val="5081"/>
              </a:lnSpc>
              <a:spcBef>
                <a:spcPct val="0"/>
              </a:spcBef>
            </a:pPr>
          </a:p>
          <a:p>
            <a:pPr algn="l" marL="783576" indent="-391788" lvl="1">
              <a:lnSpc>
                <a:spcPts val="5081"/>
              </a:lnSpc>
              <a:spcBef>
                <a:spcPct val="0"/>
              </a:spcBef>
              <a:buFont typeface="Arial"/>
              <a:buChar char="•"/>
            </a:pPr>
            <a:r>
              <a:rPr lang="en-US" sz="3629">
                <a:solidFill>
                  <a:srgbClr val="000000"/>
                </a:solidFill>
                <a:latin typeface="Telegraf Bold"/>
              </a:rPr>
              <a:t>Background</a:t>
            </a:r>
            <a:r>
              <a:rPr lang="en-US" sz="3629">
                <a:solidFill>
                  <a:srgbClr val="000000"/>
                </a:solidFill>
                <a:latin typeface="Telegraf"/>
              </a:rPr>
              <a:t>: Analyzing customer data to understand the reasons behind churn and developing strategies to mitigate it.</a:t>
            </a:r>
          </a:p>
          <a:p>
            <a:pPr algn="ctr">
              <a:lnSpc>
                <a:spcPts val="50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10930939" y="-2185131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11414420" y="2883768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15140" y="5027944"/>
            <a:ext cx="10518155" cy="1051811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800842" y="5813625"/>
            <a:ext cx="8946750" cy="89467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9158" y="838317"/>
            <a:ext cx="12591006" cy="1926599"/>
            <a:chOff x="0" y="0"/>
            <a:chExt cx="16788009" cy="256879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073796" y="128219"/>
              <a:ext cx="15714212" cy="2312361"/>
              <a:chOff x="0" y="0"/>
              <a:chExt cx="1802040" cy="26517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802040" cy="265172"/>
              </a:xfrm>
              <a:custGeom>
                <a:avLst/>
                <a:gdLst/>
                <a:ahLst/>
                <a:cxnLst/>
                <a:rect r="r" b="b" t="t" l="l"/>
                <a:pathLst>
                  <a:path h="265172" w="1802040">
                    <a:moveTo>
                      <a:pt x="11167" y="0"/>
                    </a:moveTo>
                    <a:lnTo>
                      <a:pt x="1790873" y="0"/>
                    </a:lnTo>
                    <a:cubicBezTo>
                      <a:pt x="1793834" y="0"/>
                      <a:pt x="1796675" y="1177"/>
                      <a:pt x="1798769" y="3271"/>
                    </a:cubicBezTo>
                    <a:cubicBezTo>
                      <a:pt x="1800863" y="5365"/>
                      <a:pt x="1802040" y="8205"/>
                      <a:pt x="1802040" y="11167"/>
                    </a:cubicBezTo>
                    <a:lnTo>
                      <a:pt x="1802040" y="254005"/>
                    </a:lnTo>
                    <a:cubicBezTo>
                      <a:pt x="1802040" y="256966"/>
                      <a:pt x="1800863" y="259807"/>
                      <a:pt x="1798769" y="261901"/>
                    </a:cubicBezTo>
                    <a:cubicBezTo>
                      <a:pt x="1796675" y="263995"/>
                      <a:pt x="1793834" y="265172"/>
                      <a:pt x="1790873" y="265172"/>
                    </a:cubicBezTo>
                    <a:lnTo>
                      <a:pt x="11167" y="265172"/>
                    </a:lnTo>
                    <a:cubicBezTo>
                      <a:pt x="8205" y="265172"/>
                      <a:pt x="5365" y="263995"/>
                      <a:pt x="3271" y="261901"/>
                    </a:cubicBezTo>
                    <a:cubicBezTo>
                      <a:pt x="1177" y="259807"/>
                      <a:pt x="0" y="256966"/>
                      <a:pt x="0" y="254005"/>
                    </a:cubicBezTo>
                    <a:lnTo>
                      <a:pt x="0" y="11167"/>
                    </a:lnTo>
                    <a:cubicBezTo>
                      <a:pt x="0" y="8205"/>
                      <a:pt x="1177" y="5365"/>
                      <a:pt x="3271" y="3271"/>
                    </a:cubicBezTo>
                    <a:cubicBezTo>
                      <a:pt x="5365" y="1177"/>
                      <a:pt x="8205" y="0"/>
                      <a:pt x="1116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802040" cy="2937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568799" y="452058"/>
              <a:ext cx="14219209" cy="1953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91"/>
                </a:lnSpc>
              </a:pPr>
              <a:r>
                <a:rPr lang="en-US" sz="5558">
                  <a:solidFill>
                    <a:srgbClr val="329A87"/>
                  </a:solidFill>
                  <a:latin typeface="Telegraf Bold"/>
                </a:rPr>
                <a:t>Identifying Challenges in Customer Churn at Power Co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68799" cy="2568799"/>
            </a:xfrm>
            <a:custGeom>
              <a:avLst/>
              <a:gdLst/>
              <a:ahLst/>
              <a:cxnLst/>
              <a:rect r="r" b="b" t="t" l="l"/>
              <a:pathLst>
                <a:path h="2568799" w="2568799">
                  <a:moveTo>
                    <a:pt x="0" y="0"/>
                  </a:moveTo>
                  <a:lnTo>
                    <a:pt x="2568799" y="0"/>
                  </a:lnTo>
                  <a:lnTo>
                    <a:pt x="2568799" y="2568799"/>
                  </a:lnTo>
                  <a:lnTo>
                    <a:pt x="0" y="2568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246380" y="246380"/>
              <a:ext cx="2076039" cy="207603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86744" y="278662"/>
              <a:ext cx="1795311" cy="1782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85"/>
                </a:lnSpc>
                <a:spcBef>
                  <a:spcPct val="0"/>
                </a:spcBef>
              </a:pPr>
              <a:r>
                <a:rPr lang="en-US" sz="7703">
                  <a:solidFill>
                    <a:srgbClr val="FFFFFF"/>
                  </a:solidFill>
                  <a:latin typeface="Telegraf Bold"/>
                </a:rPr>
                <a:t>2</a:t>
              </a: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1167540" y="5180344"/>
            <a:ext cx="10518155" cy="10518113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471" t="0" r="-25471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953242" y="5966025"/>
            <a:ext cx="8946750" cy="894675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02603" y="3533440"/>
            <a:ext cx="8691523" cy="368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656" indent="-370328" lvl="1">
              <a:lnSpc>
                <a:spcPts val="4802"/>
              </a:lnSpc>
              <a:buFont typeface="Arial"/>
              <a:buChar char="•"/>
            </a:pPr>
            <a:r>
              <a:rPr lang="en-US" sz="3430">
                <a:solidFill>
                  <a:srgbClr val="000000"/>
                </a:solidFill>
                <a:latin typeface="Telegraf"/>
              </a:rPr>
              <a:t>High churn rate in specific customer segments.</a:t>
            </a:r>
          </a:p>
          <a:p>
            <a:pPr algn="l" marL="740656" indent="-370328" lvl="1">
              <a:lnSpc>
                <a:spcPts val="4802"/>
              </a:lnSpc>
              <a:buFont typeface="Arial"/>
              <a:buChar char="•"/>
            </a:pPr>
            <a:r>
              <a:rPr lang="en-US" sz="3430">
                <a:solidFill>
                  <a:srgbClr val="000000"/>
                </a:solidFill>
                <a:latin typeface="Telegraf"/>
              </a:rPr>
              <a:t>Possible reasons include price sensitivity, service issues, and lack of engagement.</a:t>
            </a:r>
          </a:p>
          <a:p>
            <a:pPr algn="ctr">
              <a:lnSpc>
                <a:spcPts val="48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5356" y="533313"/>
            <a:ext cx="6524464" cy="1734271"/>
            <a:chOff x="0" y="0"/>
            <a:chExt cx="997598" cy="265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7598" cy="265172"/>
            </a:xfrm>
            <a:custGeom>
              <a:avLst/>
              <a:gdLst/>
              <a:ahLst/>
              <a:cxnLst/>
              <a:rect r="r" b="b" t="t" l="l"/>
              <a:pathLst>
                <a:path h="265172" w="997598">
                  <a:moveTo>
                    <a:pt x="20172" y="0"/>
                  </a:moveTo>
                  <a:lnTo>
                    <a:pt x="977425" y="0"/>
                  </a:lnTo>
                  <a:cubicBezTo>
                    <a:pt x="982775" y="0"/>
                    <a:pt x="987906" y="2125"/>
                    <a:pt x="991689" y="5908"/>
                  </a:cubicBezTo>
                  <a:cubicBezTo>
                    <a:pt x="995472" y="9691"/>
                    <a:pt x="997598" y="14822"/>
                    <a:pt x="997598" y="20172"/>
                  </a:cubicBezTo>
                  <a:lnTo>
                    <a:pt x="997598" y="245000"/>
                  </a:lnTo>
                  <a:cubicBezTo>
                    <a:pt x="997598" y="250350"/>
                    <a:pt x="995472" y="255481"/>
                    <a:pt x="991689" y="259264"/>
                  </a:cubicBezTo>
                  <a:cubicBezTo>
                    <a:pt x="987906" y="263047"/>
                    <a:pt x="982775" y="265172"/>
                    <a:pt x="977425" y="265172"/>
                  </a:cubicBezTo>
                  <a:lnTo>
                    <a:pt x="20172" y="265172"/>
                  </a:lnTo>
                  <a:cubicBezTo>
                    <a:pt x="14822" y="265172"/>
                    <a:pt x="9691" y="263047"/>
                    <a:pt x="5908" y="259264"/>
                  </a:cubicBezTo>
                  <a:cubicBezTo>
                    <a:pt x="2125" y="255481"/>
                    <a:pt x="0" y="250350"/>
                    <a:pt x="0" y="245000"/>
                  </a:cubicBezTo>
                  <a:lnTo>
                    <a:pt x="0" y="20172"/>
                  </a:lnTo>
                  <a:cubicBezTo>
                    <a:pt x="0" y="14822"/>
                    <a:pt x="2125" y="9691"/>
                    <a:pt x="5908" y="5908"/>
                  </a:cubicBezTo>
                  <a:cubicBezTo>
                    <a:pt x="9691" y="2125"/>
                    <a:pt x="14822" y="0"/>
                    <a:pt x="20172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97598" cy="29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2056" y="340985"/>
            <a:ext cx="1926599" cy="1926599"/>
          </a:xfrm>
          <a:custGeom>
            <a:avLst/>
            <a:gdLst/>
            <a:ahLst/>
            <a:cxnLst/>
            <a:rect r="r" b="b" t="t" l="l"/>
            <a:pathLst>
              <a:path h="1926599" w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6842" y="525770"/>
            <a:ext cx="1557029" cy="155702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98656" y="666633"/>
            <a:ext cx="4291090" cy="150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4"/>
              </a:lnSpc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Questions &amp; Hypothesis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2114" y="492832"/>
            <a:ext cx="1346483" cy="139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3549" y="2530944"/>
            <a:ext cx="15620901" cy="795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2"/>
              </a:lnSpc>
            </a:pPr>
            <a:r>
              <a:rPr lang="en-US" sz="3430">
                <a:solidFill>
                  <a:srgbClr val="000000"/>
                </a:solidFill>
                <a:latin typeface="Telegraf Bold"/>
              </a:rPr>
              <a:t>Question:</a:t>
            </a:r>
            <a:r>
              <a:rPr lang="en-US" sz="3430">
                <a:solidFill>
                  <a:srgbClr val="000000"/>
                </a:solidFill>
                <a:latin typeface="Telegraf"/>
              </a:rPr>
              <a:t> </a:t>
            </a:r>
          </a:p>
          <a:p>
            <a:pPr algn="l" marL="740656" indent="-370328" lvl="1">
              <a:lnSpc>
                <a:spcPts val="4802"/>
              </a:lnSpc>
              <a:buFont typeface="Arial"/>
              <a:buChar char="•"/>
            </a:pPr>
            <a:r>
              <a:rPr lang="en-US" sz="3430">
                <a:solidFill>
                  <a:srgbClr val="000000"/>
                </a:solidFill>
                <a:latin typeface="Telegraf"/>
              </a:rPr>
              <a:t>What factors are leading to increased churn in the customer base of Power Co?</a:t>
            </a:r>
          </a:p>
          <a:p>
            <a:pPr algn="l">
              <a:lnSpc>
                <a:spcPts val="4802"/>
              </a:lnSpc>
            </a:pPr>
          </a:p>
          <a:p>
            <a:pPr algn="l">
              <a:lnSpc>
                <a:spcPts val="4802"/>
              </a:lnSpc>
            </a:pPr>
            <a:r>
              <a:rPr lang="en-US" sz="3430">
                <a:solidFill>
                  <a:srgbClr val="000000"/>
                </a:solidFill>
                <a:latin typeface="Telegraf Bold"/>
              </a:rPr>
              <a:t>State Hypothesis:</a:t>
            </a:r>
            <a:r>
              <a:rPr lang="en-US" sz="3430">
                <a:solidFill>
                  <a:srgbClr val="000000"/>
                </a:solidFill>
                <a:latin typeface="Telegraf"/>
              </a:rPr>
              <a:t> </a:t>
            </a:r>
          </a:p>
          <a:p>
            <a:pPr algn="l" marL="740656" indent="-370328" lvl="1">
              <a:lnSpc>
                <a:spcPts val="4802"/>
              </a:lnSpc>
              <a:buFont typeface="Arial"/>
              <a:buChar char="•"/>
            </a:pPr>
            <a:r>
              <a:rPr lang="en-US" sz="3430">
                <a:solidFill>
                  <a:srgbClr val="000000"/>
                </a:solidFill>
                <a:latin typeface="Telegraf"/>
              </a:rPr>
              <a:t>We hypothesize that factors such as high prices and poor service quality are contributing to increased churn among Power Co's customers.</a:t>
            </a:r>
          </a:p>
          <a:p>
            <a:pPr algn="l">
              <a:lnSpc>
                <a:spcPts val="4802"/>
              </a:lnSpc>
            </a:pPr>
          </a:p>
          <a:p>
            <a:pPr algn="l">
              <a:lnSpc>
                <a:spcPts val="4802"/>
              </a:lnSpc>
            </a:pPr>
            <a:r>
              <a:rPr lang="en-US" sz="3430">
                <a:solidFill>
                  <a:srgbClr val="000000"/>
                </a:solidFill>
                <a:latin typeface="Telegraf Bold"/>
              </a:rPr>
              <a:t>Objectives:</a:t>
            </a:r>
          </a:p>
          <a:p>
            <a:pPr algn="l" marL="740656" indent="-370328" lvl="1">
              <a:lnSpc>
                <a:spcPts val="4802"/>
              </a:lnSpc>
              <a:buFont typeface="Arial"/>
              <a:buChar char="•"/>
            </a:pPr>
            <a:r>
              <a:rPr lang="en-US" sz="3430">
                <a:solidFill>
                  <a:srgbClr val="000000"/>
                </a:solidFill>
                <a:latin typeface="Telegraf"/>
              </a:rPr>
              <a:t>Identify the key factors driving churn.</a:t>
            </a:r>
          </a:p>
          <a:p>
            <a:pPr algn="l" marL="740656" indent="-370328" lvl="1">
              <a:lnSpc>
                <a:spcPts val="4802"/>
              </a:lnSpc>
              <a:buFont typeface="Arial"/>
              <a:buChar char="•"/>
            </a:pPr>
            <a:r>
              <a:rPr lang="en-US" sz="3430">
                <a:solidFill>
                  <a:srgbClr val="000000"/>
                </a:solidFill>
                <a:latin typeface="Telegraf"/>
              </a:rPr>
              <a:t>Determine which customer segments are most at risk of churning.</a:t>
            </a:r>
          </a:p>
          <a:p>
            <a:pPr algn="l">
              <a:lnSpc>
                <a:spcPts val="4802"/>
              </a:lnSpc>
            </a:pPr>
          </a:p>
          <a:p>
            <a:pPr algn="ctr">
              <a:lnSpc>
                <a:spcPts val="48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386007" y="-3432337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26940" y="4342686"/>
            <a:ext cx="8914132" cy="8971960"/>
            <a:chOff x="0" y="0"/>
            <a:chExt cx="5381622" cy="541653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5381622" cy="5416534"/>
            </a:xfrm>
            <a:custGeom>
              <a:avLst/>
              <a:gdLst/>
              <a:ahLst/>
              <a:cxnLst/>
              <a:rect r="r" b="b" t="t" l="l"/>
              <a:pathLst>
                <a:path h="5416534" w="5381622">
                  <a:moveTo>
                    <a:pt x="0" y="2708300"/>
                  </a:moveTo>
                  <a:cubicBezTo>
                    <a:pt x="0" y="4203974"/>
                    <a:pt x="1204740" y="5416534"/>
                    <a:pt x="2690811" y="5416534"/>
                  </a:cubicBezTo>
                  <a:cubicBezTo>
                    <a:pt x="4176903" y="5416534"/>
                    <a:pt x="5381622" y="4203974"/>
                    <a:pt x="5381622" y="2708300"/>
                  </a:cubicBezTo>
                  <a:cubicBezTo>
                    <a:pt x="5381622" y="1212550"/>
                    <a:pt x="4176903" y="0"/>
                    <a:pt x="2690811" y="0"/>
                  </a:cubicBezTo>
                  <a:cubicBezTo>
                    <a:pt x="1204719" y="0"/>
                    <a:pt x="0" y="1212550"/>
                    <a:pt x="0" y="2708300"/>
                  </a:cubicBezTo>
                  <a:close/>
                </a:path>
              </a:pathLst>
            </a:custGeom>
            <a:blipFill>
              <a:blip r:embed="rId2"/>
              <a:stretch>
                <a:fillRect l="-10360" t="0" r="-4156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627908" y="5281811"/>
            <a:ext cx="7952978" cy="79529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24812" y="3622320"/>
            <a:ext cx="9283384" cy="1734271"/>
            <a:chOff x="0" y="0"/>
            <a:chExt cx="1419439" cy="2651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9439" cy="265172"/>
            </a:xfrm>
            <a:custGeom>
              <a:avLst/>
              <a:gdLst/>
              <a:ahLst/>
              <a:cxnLst/>
              <a:rect r="r" b="b" t="t" l="l"/>
              <a:pathLst>
                <a:path h="265172" w="1419439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250995"/>
                  </a:lnTo>
                  <a:cubicBezTo>
                    <a:pt x="1419439" y="254755"/>
                    <a:pt x="1417946" y="258361"/>
                    <a:pt x="1415287" y="261019"/>
                  </a:cubicBezTo>
                  <a:cubicBezTo>
                    <a:pt x="1412628" y="263678"/>
                    <a:pt x="1409022" y="265172"/>
                    <a:pt x="1405262" y="265172"/>
                  </a:cubicBezTo>
                  <a:lnTo>
                    <a:pt x="14177" y="265172"/>
                  </a:lnTo>
                  <a:cubicBezTo>
                    <a:pt x="10417" y="265172"/>
                    <a:pt x="6811" y="263678"/>
                    <a:pt x="4152" y="261019"/>
                  </a:cubicBezTo>
                  <a:cubicBezTo>
                    <a:pt x="1494" y="258361"/>
                    <a:pt x="0" y="254755"/>
                    <a:pt x="0" y="250995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419439" cy="293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62934" y="3758565"/>
            <a:ext cx="8162131" cy="150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8"/>
              </a:lnSpc>
            </a:pPr>
            <a:r>
              <a:rPr lang="en-US" sz="5558">
                <a:solidFill>
                  <a:srgbClr val="329A87"/>
                </a:solidFill>
                <a:latin typeface="Telegraf Bold"/>
              </a:rPr>
              <a:t>Results &amp; Recommandations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019465" y="3526155"/>
            <a:ext cx="1926599" cy="1926599"/>
          </a:xfrm>
          <a:custGeom>
            <a:avLst/>
            <a:gdLst/>
            <a:ahLst/>
            <a:cxnLst/>
            <a:rect r="r" b="b" t="t" l="l"/>
            <a:pathLst>
              <a:path h="1926599" w="1926599">
                <a:moveTo>
                  <a:pt x="0" y="0"/>
                </a:moveTo>
                <a:lnTo>
                  <a:pt x="1926599" y="0"/>
                </a:lnTo>
                <a:lnTo>
                  <a:pt x="1926599" y="1926600"/>
                </a:lnTo>
                <a:lnTo>
                  <a:pt x="0" y="192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204250" y="3710940"/>
            <a:ext cx="1557029" cy="155702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04250" y="3749194"/>
            <a:ext cx="1346483" cy="139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sz="7703">
                <a:solidFill>
                  <a:srgbClr val="FFFFFF"/>
                </a:solidFill>
                <a:latin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187" y="324598"/>
            <a:ext cx="7173362" cy="7291780"/>
          </a:xfrm>
          <a:custGeom>
            <a:avLst/>
            <a:gdLst/>
            <a:ahLst/>
            <a:cxnLst/>
            <a:rect r="r" b="b" t="t" l="l"/>
            <a:pathLst>
              <a:path h="7291780" w="7173362">
                <a:moveTo>
                  <a:pt x="0" y="0"/>
                </a:moveTo>
                <a:lnTo>
                  <a:pt x="7173361" y="0"/>
                </a:lnTo>
                <a:lnTo>
                  <a:pt x="7173361" y="7291779"/>
                </a:lnTo>
                <a:lnTo>
                  <a:pt x="0" y="7291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3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24598"/>
            <a:ext cx="7635775" cy="7751219"/>
          </a:xfrm>
          <a:custGeom>
            <a:avLst/>
            <a:gdLst/>
            <a:ahLst/>
            <a:cxnLst/>
            <a:rect r="r" b="b" t="t" l="l"/>
            <a:pathLst>
              <a:path h="7751219" w="7635775">
                <a:moveTo>
                  <a:pt x="0" y="0"/>
                </a:moveTo>
                <a:lnTo>
                  <a:pt x="7635775" y="0"/>
                </a:lnTo>
                <a:lnTo>
                  <a:pt x="7635775" y="7751219"/>
                </a:lnTo>
                <a:lnTo>
                  <a:pt x="0" y="7751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21448" y="8301314"/>
            <a:ext cx="8351661" cy="80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  <a:spcBef>
                <a:spcPct val="0"/>
              </a:spcBef>
            </a:pPr>
            <a:r>
              <a:rPr lang="en-US" sz="2225">
                <a:solidFill>
                  <a:srgbClr val="000000"/>
                </a:solidFill>
                <a:latin typeface="Telegraf"/>
              </a:rPr>
              <a:t>The fact that a client also has a gas contract does not significantly impact their churn.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8187" y="7910789"/>
            <a:ext cx="8351661" cy="1581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000000"/>
                </a:solidFill>
                <a:latin typeface="Telegraf"/>
              </a:rPr>
              <a:t>This visualization shows how many companies churned vs. how many companies did not churn. We can see from this that </a:t>
            </a:r>
            <a:r>
              <a:rPr lang="en-US" sz="2225">
                <a:solidFill>
                  <a:srgbClr val="000000"/>
                </a:solidFill>
                <a:latin typeface="Telegraf Bold"/>
              </a:rPr>
              <a:t>the churn rate is approximately 10%</a:t>
            </a:r>
            <a:r>
              <a:rPr lang="en-US" sz="2225">
                <a:solidFill>
                  <a:srgbClr val="000000"/>
                </a:solidFill>
                <a:latin typeface="Telegraf"/>
              </a:rPr>
              <a:t>. </a:t>
            </a:r>
          </a:p>
          <a:p>
            <a:pPr algn="l">
              <a:lnSpc>
                <a:spcPts val="31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8698" y="3423084"/>
            <a:ext cx="17390604" cy="6179743"/>
          </a:xfrm>
          <a:custGeom>
            <a:avLst/>
            <a:gdLst/>
            <a:ahLst/>
            <a:cxnLst/>
            <a:rect r="r" b="b" t="t" l="l"/>
            <a:pathLst>
              <a:path h="6179743" w="17390604">
                <a:moveTo>
                  <a:pt x="0" y="0"/>
                </a:moveTo>
                <a:lnTo>
                  <a:pt x="17390604" y="0"/>
                </a:lnTo>
                <a:lnTo>
                  <a:pt x="17390604" y="6179743"/>
                </a:lnTo>
                <a:lnTo>
                  <a:pt x="0" y="617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4" r="0" b="-216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1173" y="1778625"/>
            <a:ext cx="16665653" cy="98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3"/>
              </a:lnSpc>
              <a:spcBef>
                <a:spcPct val="0"/>
              </a:spcBef>
            </a:pPr>
            <a:r>
              <a:rPr lang="en-US" sz="2766">
                <a:solidFill>
                  <a:srgbClr val="000000"/>
                </a:solidFill>
                <a:latin typeface="Telegraf"/>
              </a:rPr>
              <a:t>We can see that the higher the number of active products and services a company has, the lower its churn percentage. In fact, companies with more than 6 products or services have 0% churn.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758" y="3887597"/>
            <a:ext cx="16033542" cy="5960705"/>
          </a:xfrm>
          <a:custGeom>
            <a:avLst/>
            <a:gdLst/>
            <a:ahLst/>
            <a:cxnLst/>
            <a:rect r="r" b="b" t="t" l="l"/>
            <a:pathLst>
              <a:path h="5960705" w="16033542">
                <a:moveTo>
                  <a:pt x="0" y="0"/>
                </a:moveTo>
                <a:lnTo>
                  <a:pt x="16033542" y="0"/>
                </a:lnTo>
                <a:lnTo>
                  <a:pt x="16033542" y="5960705"/>
                </a:lnTo>
                <a:lnTo>
                  <a:pt x="0" y="5960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43505"/>
            <a:ext cx="16230600" cy="144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  <a:spcBef>
                <a:spcPct val="0"/>
              </a:spcBef>
            </a:pPr>
            <a:r>
              <a:rPr lang="en-US" sz="2702">
                <a:solidFill>
                  <a:srgbClr val="000000"/>
                </a:solidFill>
                <a:latin typeface="Telegraf"/>
              </a:rPr>
              <a:t>We can observe that the longer a company has been a client, the lower its churn rate. In the first year, the churn rate is 0%. However, 27% of companies churn after the second year, and 13% after the third year. Additionally, it is only after the fifth years that the churn rate drops below 10%.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97206" cy="324296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97206" cy="311784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85825"/>
            <a:ext cx="7573238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sz="4710">
                <a:solidFill>
                  <a:srgbClr val="000000"/>
                </a:solidFill>
                <a:latin typeface="Telegraf Bold"/>
              </a:rPr>
              <a:t>Recommandations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21820"/>
            <a:ext cx="9006165" cy="53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4"/>
              </a:lnSpc>
            </a:pPr>
            <a:r>
              <a:rPr lang="en-US" sz="3593">
                <a:solidFill>
                  <a:srgbClr val="000000"/>
                </a:solidFill>
                <a:latin typeface="Telegraf"/>
              </a:rPr>
              <a:t>Based on these findings, we recommend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225" y="3141584"/>
            <a:ext cx="16166181" cy="1337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650" indent="-266825" lvl="1">
              <a:lnSpc>
                <a:spcPts val="3460"/>
              </a:lnSpc>
              <a:buFont typeface="Arial"/>
              <a:buChar char="•"/>
            </a:pPr>
            <a:r>
              <a:rPr lang="en-US" sz="2471">
                <a:solidFill>
                  <a:srgbClr val="000000"/>
                </a:solidFill>
                <a:latin typeface="Telegraf"/>
              </a:rPr>
              <a:t>Encourage clients to adopt a wider range of products and services. Implement cross-selling and upselling strategies to increase the number of active products and services for each client. This approach can help achieve higher customer retention and lower churn rates.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98180"/>
            <a:ext cx="16166181" cy="89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650" indent="-266825" lvl="1">
              <a:lnSpc>
                <a:spcPts val="3460"/>
              </a:lnSpc>
              <a:buFont typeface="Arial"/>
              <a:buChar char="•"/>
            </a:pPr>
            <a:r>
              <a:rPr lang="en-US" sz="2471">
                <a:solidFill>
                  <a:srgbClr val="000000"/>
                </a:solidFill>
                <a:latin typeface="Telegraf"/>
              </a:rPr>
              <a:t>Implementing targeted retention strategies for clients in their second and third years, where churn rates are highest.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225" y="6626072"/>
            <a:ext cx="16230600" cy="853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683" indent="-259342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000000"/>
                </a:solidFill>
                <a:latin typeface="Telegraf"/>
              </a:rPr>
              <a:t>Developing loyalty programs or incentives for clients as they approach their fifth and eleventh years could help reduce churn rates and maintain customer loyalty.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DAGFk8OB_f0</dc:identifier>
  <dcterms:modified xsi:type="dcterms:W3CDTF">2011-08-01T06:04:30Z</dcterms:modified>
  <cp:revision>1</cp:revision>
  <dc:title>BCGX POWERCO</dc:title>
</cp:coreProperties>
</file>